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0"/>
  </p:notesMasterIdLst>
  <p:sldIdLst>
    <p:sldId id="260" r:id="rId2"/>
    <p:sldId id="261" r:id="rId3"/>
    <p:sldId id="294" r:id="rId4"/>
    <p:sldId id="295" r:id="rId5"/>
    <p:sldId id="296" r:id="rId6"/>
    <p:sldId id="297" r:id="rId7"/>
    <p:sldId id="292" r:id="rId8"/>
    <p:sldId id="28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5B6E-D81F-4A44-9AFD-8AFB682B1EF3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496F9-DF15-414D-8FC5-6548B6127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8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0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0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1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1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2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2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5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5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0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7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4 – March 14,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092" y="2508068"/>
            <a:ext cx="8858275" cy="3435532"/>
          </a:xfrm>
        </p:spPr>
        <p:txBody>
          <a:bodyPr>
            <a:noAutofit/>
          </a:bodyPr>
          <a:lstStyle/>
          <a:p>
            <a:r>
              <a:rPr lang="en-US" sz="2800" b="1" dirty="0"/>
              <a:t>Do Now: Get cart</a:t>
            </a:r>
          </a:p>
          <a:p>
            <a:endParaRPr lang="en-US" sz="2800" b="1" dirty="0"/>
          </a:p>
          <a:p>
            <a:r>
              <a:rPr lang="en-US" sz="2400" b="1" dirty="0"/>
              <a:t>P3 Challenge – What is the half-life of a nuclide if a 30.0 mg reduces to 28.5 mg after 2.00 weeks? (Mass weighed at the same time of day…. 9 am Monday routine maintenance routine in a radiation lab.)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20149" y="2323402"/>
            <a:ext cx="342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out #6-13 for Hmk check</a:t>
            </a:r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Objectives/Agenda/Assignment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5053758" cy="3416301"/>
          </a:xfrm>
        </p:spPr>
        <p:txBody>
          <a:bodyPr>
            <a:normAutofit/>
          </a:bodyPr>
          <a:lstStyle/>
          <a:p>
            <a:r>
              <a:rPr lang="en-US" sz="2000" b="1" dirty="0"/>
              <a:t>Objective:  </a:t>
            </a:r>
          </a:p>
          <a:p>
            <a:pPr lvl="1"/>
            <a:r>
              <a:rPr lang="en-US" sz="1800" b="1" dirty="0"/>
              <a:t>7.2 Nuclear Stability</a:t>
            </a:r>
          </a:p>
          <a:p>
            <a:r>
              <a:rPr lang="en-US" b="1" dirty="0"/>
              <a:t>Assignment: </a:t>
            </a:r>
          </a:p>
          <a:p>
            <a:pPr lvl="2"/>
            <a:r>
              <a:rPr lang="en-US" sz="2000" b="1" dirty="0"/>
              <a:t>p294 #16, 17, 23 and Handout 7.2 Nuclear Stability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Agenda:</a:t>
            </a:r>
          </a:p>
          <a:p>
            <a:pPr lvl="1"/>
            <a:r>
              <a:rPr lang="en-US" sz="2000" b="1" dirty="0"/>
              <a:t>Nuclear equations for decay reactions</a:t>
            </a:r>
          </a:p>
          <a:p>
            <a:pPr lvl="1"/>
            <a:r>
              <a:rPr lang="en-US" sz="2000" b="1" dirty="0"/>
              <a:t>Binding energy and nuclear stability</a:t>
            </a:r>
          </a:p>
          <a:p>
            <a:pPr lvl="1"/>
            <a:r>
              <a:rPr lang="en-US" sz="2000" b="1" dirty="0"/>
              <a:t>Time to work with Table of Nuclides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Nuclear equations for decays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10131355" cy="34163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b="1" dirty="0"/>
                  <a:t>An </a:t>
                </a:r>
                <a:r>
                  <a:rPr lang="en-US" sz="2000" b="1" u="sng" dirty="0"/>
                  <a:t>alpha decay loses a helium nucleus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 u="sng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1" i="1" u="sng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000" b="1" i="1" u="sng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 b="1" i="0" u="sng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000" b="1" u="sng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en-US" sz="2000" b="1" dirty="0"/>
                  <a:t> . The other product is called a </a:t>
                </a:r>
                <a:r>
                  <a:rPr lang="en-US" sz="2000" b="1" u="sng" dirty="0"/>
                  <a:t>daughter nucleus </a:t>
                </a:r>
                <a:r>
                  <a:rPr lang="en-US" sz="2000" b="1" dirty="0"/>
                  <a:t>which can be determined by conservation of nucleon number A and charge Z.</a:t>
                </a:r>
              </a:p>
              <a:p>
                <a:r>
                  <a:rPr lang="en-US" dirty="0"/>
                  <a:t>Ex: 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238</m:t>
                        </m:r>
                      </m:sup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</m:sPre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en-US" dirty="0"/>
                  <a:t>  +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𝐗𝐱</m:t>
                        </m:r>
                      </m:e>
                    </m:sPre>
                  </m:oMath>
                </a14:m>
                <a:r>
                  <a:rPr lang="en-US" dirty="0"/>
                  <a:t>      </a:t>
                </a:r>
                <a:r>
                  <a:rPr lang="en-US" b="1" dirty="0"/>
                  <a:t>238 = 4 + A      </a:t>
                </a:r>
                <a:r>
                  <a:rPr lang="en-US" b="1" dirty="0" err="1"/>
                  <a:t>A</a:t>
                </a:r>
                <a:r>
                  <a:rPr lang="en-US" b="1" dirty="0"/>
                  <a:t> = 234       92 = 2 +Z   </a:t>
                </a:r>
                <a:r>
                  <a:rPr lang="en-US" b="1" dirty="0" err="1"/>
                  <a:t>Z</a:t>
                </a:r>
                <a:r>
                  <a:rPr lang="en-US" b="1" dirty="0"/>
                  <a:t> = 90  = Thorium </a:t>
                </a:r>
                <a:r>
                  <a:rPr lang="en-US" b="1" dirty="0" err="1"/>
                  <a:t>Th</a:t>
                </a:r>
                <a:endParaRPr lang="en-US" b="1" dirty="0"/>
              </a:p>
              <a:p>
                <a:pPr marL="457200" lvl="1" indent="0">
                  <a:buNone/>
                </a:pPr>
                <a:r>
                  <a:rPr lang="en-US" sz="1800" b="1" dirty="0"/>
                  <a:t>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92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238</m:t>
                        </m:r>
                      </m:sup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</m:sPre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He</m:t>
                        </m:r>
                      </m:e>
                    </m:sPre>
                  </m:oMath>
                </a14:m>
                <a:r>
                  <a:rPr lang="en-US" sz="1800" dirty="0"/>
                  <a:t>  +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sub>
                      <m:sup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234</m:t>
                        </m:r>
                      </m:sup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𝐓𝐡</m:t>
                        </m:r>
                      </m:e>
                    </m:sPre>
                  </m:oMath>
                </a14:m>
                <a:endParaRPr lang="en-US" dirty="0"/>
              </a:p>
              <a:p>
                <a:r>
                  <a:rPr lang="en-US" sz="2000" b="1" dirty="0"/>
                  <a:t>An </a:t>
                </a:r>
                <a:r>
                  <a:rPr lang="en-US" sz="2000" b="1" u="sng" dirty="0"/>
                  <a:t>beta decay loses an electron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en-US" sz="2000" b="1" u="sng" dirty="0"/>
                  <a:t> …..</a:t>
                </a:r>
                <a:r>
                  <a:rPr lang="en-US" sz="2000" b="1" i="1" u="sng" dirty="0"/>
                  <a:t>from the nucleus</a:t>
                </a:r>
                <a:r>
                  <a:rPr lang="en-US" sz="2000" b="1" i="1" dirty="0"/>
                  <a:t> </a:t>
                </a:r>
                <a:r>
                  <a:rPr lang="en-US" sz="2000" b="1" dirty="0"/>
                  <a:t>. Net result is there is one more proton and one less neutron. Nucleon number does not change. There is also an anti-neutrino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ym typeface="Euclid Symbol" panose="05050102010706020507" pitchFamily="18" charset="2"/>
                              </a:rPr>
                              <m:t>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sz="2000" b="1" dirty="0"/>
                  <a:t> emitted at the same time. </a:t>
                </a:r>
              </a:p>
              <a:p>
                <a:r>
                  <a:rPr lang="en-US" dirty="0"/>
                  <a:t>Ex: 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𝐂𝐨</m:t>
                        </m:r>
                      </m:e>
                    </m:sPre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sPre>
                  </m:oMath>
                </a14:m>
                <a:r>
                  <a:rPr lang="en-US" dirty="0"/>
                  <a:t>+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𝐗𝐱</m:t>
                        </m:r>
                      </m:e>
                    </m:sPre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ym typeface="Euclid Symbol" panose="05050102010706020507" pitchFamily="18" charset="2"/>
                              </a:rPr>
                              <m:t>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dirty="0"/>
                  <a:t>       </a:t>
                </a:r>
                <a:r>
                  <a:rPr lang="en-US" b="1" dirty="0"/>
                  <a:t>A = 60    Z -1 = 27	  Z = 28 = Nickel Ni</a:t>
                </a:r>
              </a:p>
              <a:p>
                <a:pPr marL="0" indent="0">
                  <a:buNone/>
                </a:pPr>
                <a:r>
                  <a:rPr lang="en-US" sz="1800" b="1" i="1" dirty="0"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27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𝐂𝐨</m:t>
                        </m:r>
                      </m:e>
                    </m:sPre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sPre>
                  </m:oMath>
                </a14:m>
                <a:r>
                  <a:rPr lang="en-US" dirty="0"/>
                  <a:t>  +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𝐍𝐢</m:t>
                        </m:r>
                      </m:e>
                    </m:sPre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ym typeface="Euclid Symbol" panose="05050102010706020507" pitchFamily="18" charset="2"/>
                              </a:rPr>
                              <m:t>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dirty="0"/>
                  <a:t>    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10131355" cy="3416300"/>
              </a:xfrm>
              <a:blipFill>
                <a:blip r:embed="rId2"/>
                <a:stretch>
                  <a:fillRect l="-241" t="-1426" r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5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type of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Based on its mass number you can predict what kind of radioactive decay a nuclide will experience.</a:t>
            </a:r>
          </a:p>
          <a:p>
            <a:r>
              <a:rPr lang="en-US" b="1" dirty="0"/>
              <a:t>If Z &gt; 83, alpha decay.</a:t>
            </a:r>
          </a:p>
          <a:p>
            <a:r>
              <a:rPr lang="en-US" b="1" dirty="0"/>
              <a:t>If A &gt; atomic mass, then it is neutron rich and will have beta decay</a:t>
            </a:r>
          </a:p>
          <a:p>
            <a:r>
              <a:rPr lang="en-US" b="1" dirty="0"/>
              <a:t>If A &lt; atomic mass then it is neutron poor and will have positron decay or electron capture</a:t>
            </a:r>
          </a:p>
          <a:p>
            <a:r>
              <a:rPr lang="en-US" b="1" dirty="0"/>
              <a:t>If A is very near the atomic mass, it is likely stable. </a:t>
            </a:r>
          </a:p>
          <a:p>
            <a:r>
              <a:rPr lang="en-US" sz="2000" b="1" dirty="0"/>
              <a:t>Can predict stable if both the number of neutrons (N) and the number of protons (Z) is even. 157/264 stable nuclides fit this description. Only 4/264 are odd, odd.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997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Defect and Binding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42242"/>
            <a:ext cx="10000726" cy="3416300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The mass of a nucleus is always </a:t>
            </a:r>
            <a:r>
              <a:rPr lang="en-US" altLang="en-US" sz="2400" b="1" i="1" dirty="0"/>
              <a:t>less</a:t>
            </a:r>
            <a:r>
              <a:rPr lang="en-US" altLang="en-US" sz="2400" b="1" dirty="0"/>
              <a:t> than the combined masses of its nucleons.</a:t>
            </a:r>
          </a:p>
          <a:p>
            <a:pPr lvl="1"/>
            <a:r>
              <a:rPr lang="en-US" altLang="ja-JP" sz="1800" b="1" dirty="0"/>
              <a:t>The </a:t>
            </a:r>
            <a:r>
              <a:rPr lang="ja-JP" altLang="en-US" sz="1800" b="1" dirty="0"/>
              <a:t>“</a:t>
            </a:r>
            <a:r>
              <a:rPr lang="en-US" altLang="ja-JP" sz="1800" b="1" dirty="0"/>
              <a:t>lost</a:t>
            </a:r>
            <a:r>
              <a:rPr lang="ja-JP" altLang="en-US" sz="1800" b="1" dirty="0"/>
              <a:t>”</a:t>
            </a:r>
            <a:r>
              <a:rPr lang="en-US" altLang="ja-JP" sz="1800" b="1" dirty="0"/>
              <a:t> mass, or </a:t>
            </a:r>
            <a:r>
              <a:rPr lang="en-US" altLang="ja-JP" sz="1800" b="1" u="sng" dirty="0"/>
              <a:t>mass defect</a:t>
            </a:r>
            <a:r>
              <a:rPr lang="en-US" altLang="ja-JP" sz="1800" b="1" i="1" u="sng" dirty="0"/>
              <a:t>, </a:t>
            </a:r>
            <a:r>
              <a:rPr lang="en-US" altLang="ja-JP" sz="1800" b="1" i="1" u="sng" dirty="0">
                <a:sym typeface="Euclid Symbol" panose="05050102010706020507" pitchFamily="18" charset="2"/>
              </a:rPr>
              <a:t> </a:t>
            </a:r>
            <a:r>
              <a:rPr lang="en-US" altLang="ja-JP" sz="1800" b="1" dirty="0"/>
              <a:t> is released as energy. </a:t>
            </a:r>
            <a:r>
              <a:rPr lang="en-US" altLang="ja-JP" sz="1800" b="1" i="1" dirty="0">
                <a:sym typeface="Euclid Symbol" panose="05050102010706020507" pitchFamily="18" charset="2"/>
              </a:rPr>
              <a:t> = </a:t>
            </a:r>
            <a:r>
              <a:rPr lang="en-US" altLang="ja-JP" sz="1800" b="1" i="1" dirty="0" err="1">
                <a:sym typeface="Euclid Symbol" panose="05050102010706020507" pitchFamily="18" charset="2"/>
              </a:rPr>
              <a:t>Zm</a:t>
            </a:r>
            <a:r>
              <a:rPr lang="en-US" altLang="ja-JP" sz="1800" b="1" i="1" baseline="-25000" dirty="0" err="1">
                <a:sym typeface="Euclid Symbol" panose="05050102010706020507" pitchFamily="18" charset="2"/>
              </a:rPr>
              <a:t>p</a:t>
            </a:r>
            <a:r>
              <a:rPr lang="en-US" altLang="ja-JP" sz="1800" b="1" i="1" dirty="0">
                <a:sym typeface="Euclid Symbol" panose="05050102010706020507" pitchFamily="18" charset="2"/>
              </a:rPr>
              <a:t> + (A-Z)</a:t>
            </a:r>
            <a:r>
              <a:rPr lang="en-US" altLang="ja-JP" sz="1800" b="1" i="1" dirty="0" err="1">
                <a:sym typeface="Euclid Symbol" panose="05050102010706020507" pitchFamily="18" charset="2"/>
              </a:rPr>
              <a:t>m</a:t>
            </a:r>
            <a:r>
              <a:rPr lang="en-US" altLang="ja-JP" sz="1800" b="1" i="1" baseline="-25000" dirty="0" err="1">
                <a:sym typeface="Euclid Symbol" panose="05050102010706020507" pitchFamily="18" charset="2"/>
              </a:rPr>
              <a:t>n</a:t>
            </a:r>
            <a:r>
              <a:rPr lang="en-US" altLang="ja-JP" sz="1800" b="1" i="1" dirty="0">
                <a:sym typeface="Euclid Symbol" panose="05050102010706020507" pitchFamily="18" charset="2"/>
              </a:rPr>
              <a:t> – </a:t>
            </a:r>
            <a:r>
              <a:rPr lang="en-US" altLang="ja-JP" sz="1800" b="1" i="1" dirty="0" err="1">
                <a:sym typeface="Euclid Symbol" panose="05050102010706020507" pitchFamily="18" charset="2"/>
              </a:rPr>
              <a:t>M</a:t>
            </a:r>
            <a:r>
              <a:rPr lang="en-US" altLang="ja-JP" sz="1800" b="1" i="1" baseline="-25000" dirty="0" err="1">
                <a:sym typeface="Euclid Symbol" panose="05050102010706020507" pitchFamily="18" charset="2"/>
              </a:rPr>
              <a:t>nucleus</a:t>
            </a:r>
            <a:endParaRPr lang="en-US" altLang="ja-JP" sz="1800" b="1" i="1" baseline="-25000" dirty="0">
              <a:sym typeface="Euclid Symbol" panose="05050102010706020507" pitchFamily="18" charset="2"/>
            </a:endParaRPr>
          </a:p>
          <a:p>
            <a:pPr lvl="1"/>
            <a:r>
              <a:rPr lang="en-US" altLang="ja-JP" sz="1800" b="1" i="1" dirty="0" err="1">
                <a:sym typeface="Euclid Symbol" panose="05050102010706020507" pitchFamily="18" charset="2"/>
              </a:rPr>
              <a:t>M</a:t>
            </a:r>
            <a:r>
              <a:rPr lang="en-US" altLang="ja-JP" sz="1800" b="1" i="1" baseline="-25000" dirty="0" err="1">
                <a:sym typeface="Euclid Symbol" panose="05050102010706020507" pitchFamily="18" charset="2"/>
              </a:rPr>
              <a:t>nucleus</a:t>
            </a:r>
            <a:r>
              <a:rPr lang="en-US" altLang="ja-JP" sz="1800" b="1" i="1" dirty="0">
                <a:sym typeface="Euclid Symbol" panose="05050102010706020507" pitchFamily="18" charset="2"/>
              </a:rPr>
              <a:t> = Atomic Mass – </a:t>
            </a:r>
            <a:r>
              <a:rPr lang="en-US" altLang="ja-JP" sz="1800" b="1" i="1" dirty="0" err="1">
                <a:sym typeface="Euclid Symbol" panose="05050102010706020507" pitchFamily="18" charset="2"/>
              </a:rPr>
              <a:t>Zm</a:t>
            </a:r>
            <a:r>
              <a:rPr lang="en-US" altLang="ja-JP" sz="1800" b="1" i="1" baseline="-25000" dirty="0" err="1">
                <a:sym typeface="Euclid Symbol" panose="05050102010706020507" pitchFamily="18" charset="2"/>
              </a:rPr>
              <a:t>e</a:t>
            </a:r>
            <a:r>
              <a:rPr lang="en-US" altLang="ja-JP" sz="1800" b="1" i="1" dirty="0">
                <a:sym typeface="Euclid Symbol" panose="05050102010706020507" pitchFamily="18" charset="2"/>
              </a:rPr>
              <a:t> </a:t>
            </a:r>
            <a:endParaRPr lang="en-US" altLang="ja-JP" sz="1800" b="1" dirty="0"/>
          </a:p>
          <a:p>
            <a:r>
              <a:rPr lang="en-US" altLang="en-US" sz="2000" b="1" dirty="0"/>
              <a:t>Amount of energy produced from the mass defect is E = mc</a:t>
            </a:r>
            <a:r>
              <a:rPr lang="en-US" altLang="en-US" sz="2000" b="1" baseline="30000" dirty="0"/>
              <a:t>2.</a:t>
            </a:r>
            <a:endParaRPr lang="en-US" altLang="en-US" sz="2000" b="1" dirty="0"/>
          </a:p>
          <a:p>
            <a:r>
              <a:rPr lang="en-US" altLang="en-US" sz="2000" b="1" dirty="0"/>
              <a:t>This energy is the </a:t>
            </a:r>
            <a:r>
              <a:rPr lang="en-US" altLang="en-US" sz="2000" b="1" u="sng" dirty="0"/>
              <a:t>nuclear binding energy</a:t>
            </a:r>
            <a:r>
              <a:rPr lang="en-US" altLang="en-US" sz="2000" b="1" dirty="0"/>
              <a:t>: the energy required to break a nuclei into individual nucleons.</a:t>
            </a:r>
          </a:p>
          <a:p>
            <a:pPr lvl="1"/>
            <a:r>
              <a:rPr lang="en-US" altLang="en-US" sz="2000" b="1" dirty="0"/>
              <a:t>Binding energy is usually expressed using mega eV (M</a:t>
            </a:r>
            <a:r>
              <a:rPr lang="en-US" altLang="en-US" sz="2000" b="1" i="1" dirty="0"/>
              <a:t>eV</a:t>
            </a:r>
            <a:r>
              <a:rPr lang="en-US" altLang="en-US" sz="2000" b="1" dirty="0"/>
              <a:t>) per nucleon.</a:t>
            </a:r>
          </a:p>
          <a:p>
            <a:endParaRPr lang="en-US" sz="20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3742" y="6019800"/>
            <a:ext cx="9913291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 dirty="0"/>
              <a:t>1.66 x 10</a:t>
            </a:r>
            <a:r>
              <a:rPr lang="en-US" altLang="en-US" sz="2400" b="1" baseline="30000" dirty="0"/>
              <a:t>-27 </a:t>
            </a:r>
            <a:r>
              <a:rPr lang="en-US" altLang="en-US" sz="2400" b="1" dirty="0"/>
              <a:t>kg = </a:t>
            </a:r>
            <a:r>
              <a:rPr lang="en-US" altLang="en-US" sz="2400" b="1" dirty="0">
                <a:solidFill>
                  <a:srgbClr val="FF0000"/>
                </a:solidFill>
              </a:rPr>
              <a:t>1 </a:t>
            </a:r>
            <a:r>
              <a:rPr lang="en-US" altLang="en-US" sz="2400" b="1" dirty="0" err="1">
                <a:solidFill>
                  <a:srgbClr val="FF0000"/>
                </a:solidFill>
              </a:rPr>
              <a:t>amu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/>
              <a:t>= 931.5 x 10</a:t>
            </a:r>
            <a:r>
              <a:rPr lang="en-US" altLang="en-US" sz="2400" b="1" baseline="30000" dirty="0"/>
              <a:t>6</a:t>
            </a:r>
            <a:r>
              <a:rPr lang="en-US" altLang="en-US" sz="2400" b="1" dirty="0"/>
              <a:t> eV = 931.5 MeV = 1.49 x 10</a:t>
            </a:r>
            <a:r>
              <a:rPr lang="en-US" altLang="en-US" sz="2400" b="1" baseline="30000" dirty="0"/>
              <a:t>-10 </a:t>
            </a:r>
            <a:r>
              <a:rPr lang="en-US" altLang="en-US" sz="2400" b="1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8839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binding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501262" cy="3416300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cs typeface="Arial" panose="020B0604020202020204" pitchFamily="34" charset="0"/>
              </a:rPr>
              <a:t>Iron-56 is an extremely stable nuclide.  Compute the binding energy per nucleon in MeV for </a:t>
            </a:r>
            <a:r>
              <a:rPr lang="en-US" altLang="en-US" sz="2400" b="1" baseline="30000" dirty="0">
                <a:cs typeface="Arial" panose="020B0604020202020204" pitchFamily="34" charset="0"/>
              </a:rPr>
              <a:t>56</a:t>
            </a:r>
            <a:r>
              <a:rPr lang="en-US" altLang="en-US" sz="2400" b="1" dirty="0">
                <a:cs typeface="Arial" panose="020B0604020202020204" pitchFamily="34" charset="0"/>
              </a:rPr>
              <a:t>Fe. (mass of proton = 1.007276 </a:t>
            </a:r>
            <a:r>
              <a:rPr lang="en-US" altLang="en-US" sz="2400" b="1" dirty="0" err="1">
                <a:cs typeface="Arial" panose="020B0604020202020204" pitchFamily="34" charset="0"/>
              </a:rPr>
              <a:t>amu</a:t>
            </a:r>
            <a:r>
              <a:rPr lang="en-US" altLang="en-US" sz="2400" b="1" dirty="0">
                <a:cs typeface="Arial" panose="020B0604020202020204" pitchFamily="34" charset="0"/>
              </a:rPr>
              <a:t>;  mass of neutron = 1.008665 </a:t>
            </a:r>
            <a:r>
              <a:rPr lang="en-US" altLang="en-US" sz="2400" b="1" dirty="0" err="1">
                <a:cs typeface="Arial" panose="020B0604020202020204" pitchFamily="34" charset="0"/>
              </a:rPr>
              <a:t>amu</a:t>
            </a:r>
            <a:r>
              <a:rPr lang="en-US" altLang="en-US" sz="2400" b="1" dirty="0">
                <a:cs typeface="Arial" panose="020B0604020202020204" pitchFamily="34" charset="0"/>
              </a:rPr>
              <a:t>; mass of electron = 0.000549 </a:t>
            </a:r>
            <a:r>
              <a:rPr lang="en-US" altLang="en-US" sz="2400" b="1" dirty="0" err="1">
                <a:cs typeface="Arial" panose="020B0604020202020204" pitchFamily="34" charset="0"/>
              </a:rPr>
              <a:t>amu</a:t>
            </a:r>
            <a:r>
              <a:rPr lang="en-US" altLang="en-US" sz="2400" b="1" dirty="0">
                <a:cs typeface="Arial" panose="020B0604020202020204" pitchFamily="34" charset="0"/>
              </a:rPr>
              <a:t>)</a:t>
            </a:r>
            <a:r>
              <a:rPr lang="en-US" dirty="0"/>
              <a:t> 	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652" t="24904" r="18793" b="52060"/>
          <a:stretch/>
        </p:blipFill>
        <p:spPr>
          <a:xfrm>
            <a:off x="5772450" y="2624636"/>
            <a:ext cx="6160322" cy="30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9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Energy and nuclear 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478321" cy="3921286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r>
              <a:rPr lang="en-US" sz="2000" b="1" dirty="0">
                <a:sym typeface="Euclid Symbol" panose="05050102010706020507" pitchFamily="18" charset="2"/>
              </a:rPr>
              <a:t>Graph of Binding Energy per Nucleon</a:t>
            </a:r>
          </a:p>
          <a:p>
            <a:pPr lvl="1"/>
            <a:r>
              <a:rPr lang="en-US" sz="1800" b="1" dirty="0">
                <a:sym typeface="Euclid Symbol" panose="05050102010706020507" pitchFamily="18" charset="2"/>
              </a:rPr>
              <a:t>(divide binding energy by mass number)</a:t>
            </a:r>
          </a:p>
          <a:p>
            <a:r>
              <a:rPr lang="en-US" sz="2000" b="1" dirty="0">
                <a:sym typeface="Euclid Symbol" panose="05050102010706020507" pitchFamily="18" charset="2"/>
              </a:rPr>
              <a:t>Ni-62 is most stable </a:t>
            </a:r>
          </a:p>
          <a:p>
            <a:r>
              <a:rPr lang="en-US" sz="2000" b="1" dirty="0"/>
              <a:t>The energy released in a decay comes from the energy required to bind a nucleus together. </a:t>
            </a:r>
          </a:p>
          <a:p>
            <a:endParaRPr lang="en-US" sz="2000" b="1" dirty="0">
              <a:sym typeface="Euclid Symbol" panose="05050102010706020507" pitchFamily="18" charset="2"/>
            </a:endParaRPr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33" t="20709" r="21809" b="6621"/>
          <a:stretch/>
        </p:blipFill>
        <p:spPr>
          <a:xfrm>
            <a:off x="6660571" y="2331358"/>
            <a:ext cx="5558725" cy="44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2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and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02252" cy="3416300"/>
          </a:xfrm>
        </p:spPr>
        <p:txBody>
          <a:bodyPr>
            <a:normAutofit/>
          </a:bodyPr>
          <a:lstStyle/>
          <a:p>
            <a:pPr lvl="1"/>
            <a:r>
              <a:rPr lang="en-US" sz="2200" b="1" dirty="0"/>
              <a:t>Exit Slip – Nitrogen-14 has a mass of 14.003074 u. What is the binding energy of a Nitrogen-14 nucleus in J? (Atomic number= 7)</a:t>
            </a:r>
          </a:p>
          <a:p>
            <a:pPr lvl="1"/>
            <a:endParaRPr lang="en-US" sz="2200" b="1" dirty="0"/>
          </a:p>
          <a:p>
            <a:pPr lvl="1"/>
            <a:endParaRPr lang="en-US" b="1" dirty="0"/>
          </a:p>
          <a:p>
            <a:pPr lvl="1"/>
            <a:r>
              <a:rPr lang="en-US" sz="2000" b="1" dirty="0"/>
              <a:t>What’s due? (homework for a homework check next class) </a:t>
            </a:r>
            <a:endParaRPr lang="en-US" sz="2400" b="1" u="sng" dirty="0"/>
          </a:p>
          <a:p>
            <a:pPr lvl="2"/>
            <a:r>
              <a:rPr lang="en-US" sz="2400" b="1" dirty="0"/>
              <a:t>p294 #16,17, 23 and Binding Energy Worksheet #1-5</a:t>
            </a:r>
          </a:p>
          <a:p>
            <a:pPr lvl="1"/>
            <a:r>
              <a:rPr lang="en-US" sz="2200" b="1" dirty="0"/>
              <a:t>What’s next? (What to read to prepare for the next class)</a:t>
            </a:r>
          </a:p>
          <a:p>
            <a:pPr lvl="2"/>
            <a:r>
              <a:rPr lang="en-US" sz="2000" b="1" dirty="0"/>
              <a:t>Read 7.2 p</a:t>
            </a:r>
            <a:endParaRPr lang="en-US" sz="1800" b="1" dirty="0"/>
          </a:p>
          <a:p>
            <a:pPr lvl="2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09053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38775</TotalTime>
  <Words>642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Century Gothic</vt:lpstr>
      <vt:lpstr>Wingdings 3</vt:lpstr>
      <vt:lpstr>Ion Boardroom</vt:lpstr>
      <vt:lpstr>Physics 4 – March 14, 2019</vt:lpstr>
      <vt:lpstr>Objectives/Agenda/Assignment</vt:lpstr>
      <vt:lpstr>Writing Nuclear equations for decays</vt:lpstr>
      <vt:lpstr>Predicting type of radiation</vt:lpstr>
      <vt:lpstr>Mass Defect and Binding Energy</vt:lpstr>
      <vt:lpstr>Calculating binding energy</vt:lpstr>
      <vt:lpstr>Binding Energy and nuclear stability</vt:lpstr>
      <vt:lpstr>Exit slip and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429</cp:revision>
  <dcterms:created xsi:type="dcterms:W3CDTF">2015-08-11T02:33:52Z</dcterms:created>
  <dcterms:modified xsi:type="dcterms:W3CDTF">2020-03-11T00:05:16Z</dcterms:modified>
</cp:coreProperties>
</file>